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4" autoAdjust="0"/>
    <p:restoredTop sz="94660"/>
  </p:normalViewPr>
  <p:slideViewPr>
    <p:cSldViewPr>
      <p:cViewPr varScale="1">
        <p:scale>
          <a:sx n="82" d="100"/>
          <a:sy n="82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  <a:t>Фізіологія системи травлення 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частина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1. Еволюція травлення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2. Види </a:t>
            </a:r>
            <a:r>
              <a:rPr lang="uk-UA" b="1" dirty="0" smtClean="0">
                <a:solidFill>
                  <a:schemeClr val="tx1"/>
                </a:solidFill>
              </a:rPr>
              <a:t>травлення.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3. Функції травної системи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4. Травлення у ротовій порожнині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5. Функція стравоходу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Кусик\Desktop\unnam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564360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929322" y="857232"/>
            <a:ext cx="30003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Види травлення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—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позаклітинне,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 — внутрішньоклітинне;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мембранне;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-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позаклітинна рідина;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внутрішньоклітинна рідина;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лізосома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ядро; 5 — клітинна мембрана;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—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ферменти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3368676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2800" b="1" i="1" spc="65" dirty="0" smtClean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Ферменти</a:t>
            </a:r>
            <a:r>
              <a:rPr lang="uk-UA" sz="2800" spc="75" dirty="0" smtClean="0">
                <a:solidFill>
                  <a:srgbClr val="000000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uk-UA" sz="2800" spc="40" dirty="0" smtClean="0">
                <a:solidFill>
                  <a:srgbClr val="000000"/>
                </a:solidFill>
                <a:latin typeface="Arial Black" pitchFamily="34" charset="0"/>
                <a:ea typeface="Calibri"/>
                <a:cs typeface="Times New Roman"/>
              </a:rPr>
              <a:t>травних соків поділяють на:</a:t>
            </a:r>
            <a:r>
              <a:rPr lang="ru-RU" sz="2800" dirty="0" smtClean="0">
                <a:latin typeface="Arial Black" pitchFamily="34" charset="0"/>
                <a:ea typeface="Times New Roman"/>
                <a:cs typeface="Times New Roman"/>
              </a:rPr>
              <a:t/>
            </a:r>
            <a:br>
              <a:rPr lang="ru-RU" sz="2800" dirty="0" smtClean="0">
                <a:latin typeface="Arial Black" pitchFamily="34" charset="0"/>
                <a:ea typeface="Times New Roman"/>
                <a:cs typeface="Times New Roman"/>
              </a:rPr>
            </a:br>
            <a:r>
              <a:rPr lang="uk-UA" sz="2800" i="1" spc="25" dirty="0" err="1" smtClean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амілолітичні</a:t>
            </a:r>
            <a:r>
              <a:rPr lang="uk-UA" sz="2800" i="1" spc="25" dirty="0" smtClean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              </a:t>
            </a:r>
            <a:r>
              <a:rPr lang="uk-UA" sz="2800" spc="40" dirty="0" smtClean="0">
                <a:solidFill>
                  <a:srgbClr val="000000"/>
                </a:solidFill>
                <a:latin typeface="Arial Black" pitchFamily="34" charset="0"/>
                <a:ea typeface="Calibri"/>
                <a:cs typeface="Times New Roman"/>
              </a:rPr>
              <a:t>вуглеводи</a:t>
            </a:r>
            <a:r>
              <a:rPr lang="ru-RU" sz="2800" dirty="0" smtClean="0">
                <a:latin typeface="Arial Black" pitchFamily="34" charset="0"/>
                <a:ea typeface="Times New Roman"/>
                <a:cs typeface="Times New Roman"/>
              </a:rPr>
              <a:t/>
            </a:r>
            <a:br>
              <a:rPr lang="ru-RU" sz="2800" dirty="0" smtClean="0">
                <a:latin typeface="Arial Black" pitchFamily="34" charset="0"/>
                <a:ea typeface="Times New Roman"/>
                <a:cs typeface="Times New Roman"/>
              </a:rPr>
            </a:br>
            <a:r>
              <a:rPr lang="uk-UA" sz="2800" i="1" spc="25" dirty="0" err="1" smtClean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ліполітичні</a:t>
            </a:r>
            <a:r>
              <a:rPr lang="uk-UA" sz="2800" spc="40" dirty="0" smtClean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                </a:t>
            </a:r>
            <a:r>
              <a:rPr lang="uk-UA" sz="2800" spc="40" dirty="0" smtClean="0">
                <a:solidFill>
                  <a:srgbClr val="000000"/>
                </a:solidFill>
                <a:latin typeface="Arial Black" pitchFamily="34" charset="0"/>
                <a:ea typeface="Calibri"/>
                <a:cs typeface="Times New Roman"/>
              </a:rPr>
              <a:t>ліпіди</a:t>
            </a:r>
            <a:r>
              <a:rPr lang="ru-RU" sz="2800" dirty="0" smtClean="0">
                <a:latin typeface="Arial Black" pitchFamily="34" charset="0"/>
                <a:ea typeface="Times New Roman"/>
                <a:cs typeface="Times New Roman"/>
              </a:rPr>
              <a:t/>
            </a:r>
            <a:br>
              <a:rPr lang="ru-RU" sz="2800" dirty="0" smtClean="0">
                <a:latin typeface="Arial Black" pitchFamily="34" charset="0"/>
                <a:ea typeface="Times New Roman"/>
                <a:cs typeface="Times New Roman"/>
              </a:rPr>
            </a:br>
            <a:r>
              <a:rPr lang="uk-UA" sz="2800" i="1" spc="25" dirty="0" smtClean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протеолітичні           </a:t>
            </a:r>
            <a:r>
              <a:rPr lang="uk-UA" sz="2800" spc="40" dirty="0" smtClean="0">
                <a:solidFill>
                  <a:srgbClr val="000000"/>
                </a:solidFill>
                <a:latin typeface="Arial Black" pitchFamily="34" charset="0"/>
                <a:ea typeface="Calibri"/>
                <a:cs typeface="Times New Roman"/>
              </a:rPr>
              <a:t> білки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357554" y="1643050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214678" y="2143116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357554" y="2643182"/>
            <a:ext cx="9286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786190"/>
            <a:ext cx="8929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pc="4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Травлення</a:t>
            </a:r>
            <a:r>
              <a:rPr lang="uk-UA" sz="3200" spc="4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- це гідроліз харчових речовин ферментами травних залоз, характер якого визначається як складом ферментів, так і специфічністю їх дії.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ФУНКЦІЇ ТРАВНОЇ СИСТЕМИ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564360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1. Секреторна.</a:t>
            </a: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 Вона полягає у виробленні травних соків, необхідних для гідролізу компонентів їжі.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2. Моторна або рухова.</a:t>
            </a: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 Забезпечує механічну переробку їжі, її переміщення по травному каналу і виведення неперетравлених продуктів.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3. Всмоктувальна.</a:t>
            </a: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 Служить для всмоктування з шлунково-кишкового тракту продуктів гідролізу.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4. Екскреторна.</a:t>
            </a:r>
            <a:r>
              <a:rPr lang="uk-UA" sz="2400" dirty="0" smtClean="0">
                <a:latin typeface="Times New Roman"/>
                <a:ea typeface="Times New Roman"/>
                <a:cs typeface="Times New Roman"/>
              </a:rPr>
              <a:t> Завдяки їй через шлунково-кишковий тракт виводяться не перетравлені залишки і продукти обміну речовин.</a:t>
            </a:r>
            <a:endParaRPr lang="ru-RU" sz="2400" dirty="0" smtClean="0">
              <a:ea typeface="Times New Roman"/>
              <a:cs typeface="Times New Roman"/>
            </a:endParaRP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5. Гормональна.</a:t>
            </a:r>
            <a:r>
              <a:rPr lang="uk-UA" sz="2400" dirty="0" smtClean="0">
                <a:latin typeface="Times New Roman"/>
                <a:ea typeface="Times New Roman"/>
              </a:rPr>
              <a:t> У шлунково-кишковому тракті є клітини, які виробляють місцеві гормони. Вони беруть участь в регуляції травлення та інших фізіологічних процесів.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0"/>
            <a:ext cx="3643338" cy="6572272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>Секреторна клітина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uk-UA" sz="2400" dirty="0" smtClean="0"/>
              <a:t>1 - </a:t>
            </a:r>
            <a:r>
              <a:rPr lang="uk-UA" sz="2400" dirty="0" err="1" smtClean="0"/>
              <a:t>десмосоми</a:t>
            </a:r>
            <a:r>
              <a:rPr lang="uk-UA" sz="2400" dirty="0" smtClean="0"/>
              <a:t>; </a:t>
            </a:r>
            <a:br>
              <a:rPr lang="uk-UA" sz="2400" dirty="0" smtClean="0"/>
            </a:br>
            <a:r>
              <a:rPr lang="uk-UA" sz="2400" dirty="0" smtClean="0"/>
              <a:t>2 - </a:t>
            </a:r>
            <a:r>
              <a:rPr lang="uk-UA" sz="2400" dirty="0" err="1" smtClean="0"/>
              <a:t>мікроворсинки</a:t>
            </a:r>
            <a:r>
              <a:rPr lang="uk-UA" sz="2400" dirty="0" smtClean="0"/>
              <a:t>; </a:t>
            </a:r>
            <a:br>
              <a:rPr lang="uk-UA" sz="2400" dirty="0" smtClean="0"/>
            </a:br>
            <a:r>
              <a:rPr lang="uk-UA" sz="2400" dirty="0" smtClean="0"/>
              <a:t>3,4 – бічні складки; 5, 15, 16 – базальна мембрана;  </a:t>
            </a:r>
            <a:br>
              <a:rPr lang="uk-UA" sz="2400" dirty="0" smtClean="0"/>
            </a:br>
            <a:r>
              <a:rPr lang="uk-UA" sz="2400" dirty="0" smtClean="0"/>
              <a:t>6, 7, 20, 21 – ендоплазматичний </a:t>
            </a:r>
            <a:r>
              <a:rPr lang="uk-UA" sz="2400" dirty="0" err="1" smtClean="0"/>
              <a:t>ретикулюм</a:t>
            </a:r>
            <a:r>
              <a:rPr lang="uk-UA" sz="2400" dirty="0" smtClean="0"/>
              <a:t>; </a:t>
            </a:r>
            <a:br>
              <a:rPr lang="uk-UA" sz="2400" dirty="0" smtClean="0"/>
            </a:br>
            <a:r>
              <a:rPr lang="uk-UA" sz="2400" dirty="0" smtClean="0"/>
              <a:t>8, 9, 10, 22, 23 – структури комплексу Гольджі; </a:t>
            </a:r>
            <a:br>
              <a:rPr lang="uk-UA" sz="2400" dirty="0" smtClean="0"/>
            </a:br>
            <a:r>
              <a:rPr lang="uk-UA" sz="2400" dirty="0" smtClean="0"/>
              <a:t>11 – секреторні гранули; </a:t>
            </a:r>
            <a:br>
              <a:rPr lang="uk-UA" sz="2400" dirty="0" smtClean="0"/>
            </a:br>
            <a:r>
              <a:rPr lang="uk-UA" sz="2400" dirty="0" smtClean="0"/>
              <a:t>12 – вихід секрету; </a:t>
            </a:r>
            <a:br>
              <a:rPr lang="uk-UA" sz="2400" dirty="0" smtClean="0"/>
            </a:br>
            <a:r>
              <a:rPr lang="uk-UA" sz="2400" dirty="0" smtClean="0"/>
              <a:t>13 – мітохондрії; </a:t>
            </a:r>
            <a:br>
              <a:rPr lang="uk-UA" sz="2400" dirty="0" smtClean="0"/>
            </a:br>
            <a:r>
              <a:rPr lang="uk-UA" sz="2400" dirty="0" smtClean="0"/>
              <a:t>14 – ядро; </a:t>
            </a:r>
            <a:br>
              <a:rPr lang="uk-UA" sz="2400" dirty="0" smtClean="0"/>
            </a:br>
            <a:r>
              <a:rPr lang="uk-UA" sz="2400" dirty="0" smtClean="0"/>
              <a:t>17, 18 – рибосоми; </a:t>
            </a:r>
            <a:br>
              <a:rPr lang="uk-UA" sz="2400" dirty="0" smtClean="0"/>
            </a:br>
            <a:r>
              <a:rPr lang="uk-UA" sz="2400" dirty="0" smtClean="0"/>
              <a:t>19 – речовини, що входять у клітину; </a:t>
            </a:r>
            <a:br>
              <a:rPr lang="uk-UA" sz="2400" dirty="0" smtClean="0"/>
            </a:br>
            <a:r>
              <a:rPr lang="uk-UA" sz="2400" dirty="0" smtClean="0"/>
              <a:t>24 - </a:t>
            </a:r>
            <a:r>
              <a:rPr lang="uk-UA" sz="2400" dirty="0" err="1" smtClean="0"/>
              <a:t>лізосоми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4264" r="44808" b="55224"/>
          <a:stretch>
            <a:fillRect/>
          </a:stretch>
        </p:blipFill>
        <p:spPr bwMode="auto">
          <a:xfrm>
            <a:off x="0" y="428604"/>
            <a:ext cx="52149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7165623" cy="637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6279" t="59724" r="18401" b="11908"/>
          <a:stretch>
            <a:fillRect/>
          </a:stretch>
        </p:blipFill>
        <p:spPr bwMode="auto">
          <a:xfrm>
            <a:off x="285720" y="2357430"/>
            <a:ext cx="83582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57224" y="214290"/>
            <a:ext cx="75009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Травні залози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1 - 3 - одноклітинні залози; 4 - залозиста ямка; 5 - залозиста крипта; 6 - багатоклітинна трубчаста залоза; 7 - проста трубчаста; 8 - проста альвеолярна; 9, 10 - додаткові розгалуження у простих залозах; 11 - складна трубчаста; 12 - складна альвеолярна; 13 - складна трубчасто-альвеолярна; 14 - сітчаста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Секреторний процес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Відбувається у клітинах травних залоз. Пов’язаний з використанням води, неорганічних і низькомолекулярних органічних сполук крові.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Цей процес є циклічним, тобто він складається з кількох фаз, які закономірно повторюються: 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надходження необхідних речовин до залозистої клітини; 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синтез первинного продукту за участю органел клітини;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оформлення секрету в гранули; 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виведення секрету з клітини;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uk-UA" dirty="0" smtClean="0"/>
              <a:t>відновлення її початкової структури.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Кусик\Desktop\unnam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65" y="2928934"/>
            <a:ext cx="8715435" cy="360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10" y="214290"/>
            <a:ext cx="77867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Типи виведення секрету з клітини: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голокриновий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або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морфокінетичний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коли вся клітина заповнюється секретом і під час його виділення руйнується;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апокриновий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макро-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мікро-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якому властиве відривання частини цитоплазми, в якій накопичився секрет;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мерокриновий, або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морфостатичний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- секрет проходить крізь мембрану клітини, не руйнуючи її.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Два перші типи властиві більшості травних залоз безхребетних тварин і сальним та потовим залозам хребетних тварин, третій — травним залозам хребетних тварин.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8229600" cy="62151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Рухова функція</a:t>
            </a:r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sz="2800" dirty="0" smtClean="0"/>
              <a:t>Рухова (моторна) функція травного апарату (за винятком його початкової і кінцевої частин) у вищих тварин і людини забезпечується гладенькими м’язами, які головним чином утворюють два шари: зовнішній (поздовжній) і внутрішній (коловий, або спіральний). У шлунку є ще третій, косий шар м’язів. </a:t>
            </a:r>
            <a:endParaRPr lang="ru-RU" sz="2800" dirty="0" smtClean="0"/>
          </a:p>
          <a:p>
            <a:pPr>
              <a:buNone/>
            </a:pPr>
            <a:r>
              <a:rPr lang="uk-UA" sz="2800" dirty="0" smtClean="0"/>
              <a:t>Виділяють кілька типів рухів (моторики): </a:t>
            </a:r>
            <a:endParaRPr lang="ru-RU" sz="2800" dirty="0" smtClean="0"/>
          </a:p>
          <a:p>
            <a:pPr lvl="0"/>
            <a:r>
              <a:rPr lang="uk-UA" sz="2800" dirty="0" smtClean="0"/>
              <a:t>перистальтичні, </a:t>
            </a:r>
            <a:endParaRPr lang="ru-RU" sz="2800" dirty="0" smtClean="0"/>
          </a:p>
          <a:p>
            <a:pPr lvl="0"/>
            <a:r>
              <a:rPr lang="uk-UA" sz="2800" dirty="0" smtClean="0"/>
              <a:t>ритмічні, </a:t>
            </a:r>
            <a:endParaRPr lang="ru-RU" sz="2800" dirty="0" smtClean="0"/>
          </a:p>
          <a:p>
            <a:pPr lvl="0"/>
            <a:r>
              <a:rPr lang="uk-UA" sz="2800" dirty="0" smtClean="0"/>
              <a:t>маятникоподібні, </a:t>
            </a:r>
            <a:endParaRPr lang="ru-RU" sz="2800" dirty="0" smtClean="0"/>
          </a:p>
          <a:p>
            <a:r>
              <a:rPr lang="uk-UA" sz="2800" dirty="0" smtClean="0"/>
              <a:t>тонічні скорочення.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68346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Всмоктування поживних речовин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3950165">
            <a:off x="2620285" y="510492"/>
            <a:ext cx="285752" cy="1857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576303">
            <a:off x="5096057" y="1388218"/>
            <a:ext cx="214314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214554"/>
            <a:ext cx="37195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Активне</a:t>
            </a:r>
            <a:r>
              <a:rPr lang="uk-UA" sz="24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є </a:t>
            </a:r>
            <a:r>
              <a:rPr lang="uk-UA" sz="2400" dirty="0" err="1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енергозалежним</a:t>
            </a:r>
            <a:r>
              <a:rPr lang="uk-UA" sz="2400" dirty="0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, і перенесення речовини здійснюється проти градієнта концентрації. Джерелом енергії при цьому є </a:t>
            </a:r>
            <a:r>
              <a:rPr lang="uk-UA" sz="2400" dirty="0" err="1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макроергічні</a:t>
            </a:r>
            <a:r>
              <a:rPr lang="uk-UA" sz="2400" dirty="0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фосфати.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357430"/>
            <a:ext cx="4000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Пасивне всмоктування</a:t>
            </a:r>
            <a:r>
              <a:rPr lang="uk-UA" sz="2400" dirty="0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відбувається без енерговитрат. До нього належать </a:t>
            </a:r>
            <a:r>
              <a:rPr lang="uk-UA" sz="2400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дифузія</a:t>
            </a:r>
            <a:r>
              <a:rPr lang="uk-UA" sz="2400" dirty="0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2400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осмос</a:t>
            </a:r>
            <a:r>
              <a:rPr lang="uk-UA" sz="2400" dirty="0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і </a:t>
            </a:r>
            <a:r>
              <a:rPr lang="uk-UA" sz="2400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фільтрація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Їжа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2059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spc="25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полімери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500174"/>
            <a:ext cx="29892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spc="3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Травлення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1571612"/>
            <a:ext cx="2234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spc="25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мономери</a:t>
            </a:r>
            <a:endParaRPr lang="ru-RU" sz="36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500298" y="1785926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6215074" y="1785926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4384290">
            <a:off x="2737459" y="219330"/>
            <a:ext cx="358224" cy="2185792"/>
          </a:xfrm>
          <a:prstGeom prst="downArrow">
            <a:avLst>
              <a:gd name="adj1" fmla="val 42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271462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spc="3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Травлення - </a:t>
            </a:r>
            <a:r>
              <a:rPr lang="uk-UA" sz="2800" b="1" spc="3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</a:t>
            </a: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сукупність процесів, які забезпечують ферментативне розщеплення цих полімерів (білків, жирів, вуглеводів) до мономерів (амінокислот, </a:t>
            </a:r>
            <a:r>
              <a:rPr lang="uk-UA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моногліцеридів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жирних кислот і моноцукрів)</a:t>
            </a:r>
            <a:r>
              <a:rPr lang="uk-UA" sz="2800" b="1" spc="3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ТРАВЛЕННЯ У РОТОВІЙ ПОРОЖНИНІ</a:t>
            </a:r>
            <a:endParaRPr lang="ru-RU" dirty="0"/>
          </a:p>
        </p:txBody>
      </p:sp>
      <p:pic>
        <p:nvPicPr>
          <p:cNvPr id="4" name="Рисунок 3" descr="C:\Users\Кусик\Desktop\3421578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60722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5929322" y="2285992"/>
          <a:ext cx="3028950" cy="2828925"/>
        </p:xfrm>
        <a:graphic>
          <a:graphicData uri="http://schemas.openxmlformats.org/presentationml/2006/ole">
            <p:oleObj spid="_x0000_s4097" name="Точечный рисунок" r:id="rId4" imgW="4447619" imgH="4172532" progId="Paint.Picture">
              <p:embed/>
            </p:oleObj>
          </a:graphicData>
        </a:graphic>
      </p:graphicFrame>
      <p:pic>
        <p:nvPicPr>
          <p:cNvPr id="7" name="Рисунок 6"/>
          <p:cNvPicPr/>
          <p:nvPr/>
        </p:nvPicPr>
        <p:blipFill>
          <a:blip r:embed="rId5"/>
          <a:srcRect l="53214"/>
          <a:stretch>
            <a:fillRect/>
          </a:stretch>
        </p:blipFill>
        <p:spPr bwMode="auto">
          <a:xfrm>
            <a:off x="3929058" y="3577587"/>
            <a:ext cx="2000264" cy="328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Кусик\Desktop\htmlconvd-DtRU_b111x1.jpg"/>
          <p:cNvPicPr/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785786" y="2786058"/>
            <a:ext cx="78867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428604"/>
            <a:ext cx="40005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кожному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жувальному періоді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можна виділити такі фази: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— спокою,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— введення їжі до рота,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III, IV — власне жування (орієнтовна та основна (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найтриваліша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фази)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— формування харчової грудки і ковтання її.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857752" y="428604"/>
            <a:ext cx="38576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ковтанні можна виділити три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фази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ротову довільну;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глоткову мимовільну, швидку;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стравохідну мимовільну, повільну.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429684" cy="5072098"/>
          </a:xfrm>
        </p:spPr>
        <p:txBody>
          <a:bodyPr>
            <a:noAutofit/>
          </a:bodyPr>
          <a:lstStyle/>
          <a:p>
            <a:r>
              <a:rPr lang="uk-UA" sz="2000" dirty="0" smtClean="0"/>
              <a:t>За добу у людини в середньому виділяється 0,5 - 2 л слини, з яких близько 30 % виділяють привушні залози. </a:t>
            </a:r>
            <a:endParaRPr lang="ru-RU" sz="2000" dirty="0" smtClean="0"/>
          </a:p>
          <a:p>
            <a:r>
              <a:rPr lang="uk-UA" sz="2000" dirty="0" smtClean="0"/>
              <a:t>Це в'язка, ледь каламутна рідина, </a:t>
            </a:r>
            <a:r>
              <a:rPr lang="uk-UA" sz="2000" dirty="0" err="1" smtClean="0"/>
              <a:t>рН</a:t>
            </a:r>
            <a:r>
              <a:rPr lang="uk-UA" sz="2000" dirty="0" smtClean="0"/>
              <a:t> якої коливається в межах 5,8 - 7,4. При збільшенні швидкості секреції </a:t>
            </a:r>
            <a:r>
              <a:rPr lang="uk-UA" sz="2000" dirty="0" err="1" smtClean="0"/>
              <a:t>рН</a:t>
            </a:r>
            <a:r>
              <a:rPr lang="uk-UA" sz="2000" dirty="0" smtClean="0"/>
              <a:t> досягає 7,8. </a:t>
            </a:r>
            <a:endParaRPr lang="ru-RU" sz="2000" dirty="0" smtClean="0"/>
          </a:p>
          <a:p>
            <a:r>
              <a:rPr lang="uk-UA" sz="2000" dirty="0" smtClean="0"/>
              <a:t>Змішана слина людини містить близько 99,5 % води. </a:t>
            </a:r>
            <a:endParaRPr lang="ru-RU" sz="2000" dirty="0" smtClean="0"/>
          </a:p>
          <a:p>
            <a:r>
              <a:rPr lang="uk-UA" sz="2000" dirty="0" smtClean="0"/>
              <a:t>Сухий залишок становлять неорганічні й органічні речовини.</a:t>
            </a:r>
            <a:endParaRPr lang="ru-RU" sz="2000" dirty="0" smtClean="0"/>
          </a:p>
          <a:p>
            <a:r>
              <a:rPr lang="uk-UA" sz="2000" dirty="0" smtClean="0"/>
              <a:t>Неорганічні компоненти слини: хлориди і гідроген карбонати, фосфати та інші солі натрію, калію, кальцію. </a:t>
            </a:r>
            <a:endParaRPr lang="ru-RU" sz="2000" dirty="0" smtClean="0"/>
          </a:p>
          <a:p>
            <a:r>
              <a:rPr lang="uk-UA" sz="2000" dirty="0" smtClean="0"/>
              <a:t>Органічних складових у слині в 2-3 рази більше, ніж неорганічних. </a:t>
            </a:r>
            <a:endParaRPr lang="ru-RU" sz="2000" dirty="0" smtClean="0"/>
          </a:p>
          <a:p>
            <a:pPr lvl="0"/>
            <a:r>
              <a:rPr lang="uk-UA" sz="2000" dirty="0" smtClean="0"/>
              <a:t>Прості органічні речовини. Сечовина, </a:t>
            </a:r>
            <a:r>
              <a:rPr lang="uk-UA" sz="2000" dirty="0" err="1" smtClean="0"/>
              <a:t>креатинін</a:t>
            </a:r>
            <a:r>
              <a:rPr lang="uk-UA" sz="2000" dirty="0" smtClean="0"/>
              <a:t>, глюкоза.</a:t>
            </a:r>
            <a:endParaRPr lang="ru-RU" sz="2000" dirty="0" smtClean="0"/>
          </a:p>
          <a:p>
            <a:pPr lvl="0"/>
            <a:r>
              <a:rPr lang="uk-UA" sz="2000" dirty="0" smtClean="0"/>
              <a:t>Ферменти. α-амілаза, </a:t>
            </a:r>
            <a:r>
              <a:rPr lang="uk-UA" sz="2000" dirty="0" err="1" smtClean="0"/>
              <a:t>мальтаза</a:t>
            </a:r>
            <a:r>
              <a:rPr lang="uk-UA" sz="2000" dirty="0" smtClean="0"/>
              <a:t>, </a:t>
            </a:r>
            <a:r>
              <a:rPr lang="uk-UA" sz="2000" dirty="0" err="1" smtClean="0"/>
              <a:t>калікреїн</a:t>
            </a:r>
            <a:r>
              <a:rPr lang="uk-UA" sz="2000" dirty="0" smtClean="0"/>
              <a:t>, лізоцим (</a:t>
            </a:r>
            <a:r>
              <a:rPr lang="uk-UA" sz="2000" dirty="0" err="1" smtClean="0"/>
              <a:t>мурамідаза</a:t>
            </a:r>
            <a:r>
              <a:rPr lang="uk-UA" sz="2000" dirty="0" smtClean="0"/>
              <a:t>), невелика кількість </a:t>
            </a:r>
            <a:r>
              <a:rPr lang="uk-UA" sz="2000" dirty="0" err="1" smtClean="0"/>
              <a:t>нуклеаз</a:t>
            </a:r>
            <a:r>
              <a:rPr lang="uk-UA" sz="2000" dirty="0" smtClean="0"/>
              <a:t>.</a:t>
            </a:r>
            <a:endParaRPr lang="ru-RU" sz="2000" dirty="0" smtClean="0"/>
          </a:p>
          <a:p>
            <a:pPr lvl="0"/>
            <a:r>
              <a:rPr lang="uk-UA" sz="2000" dirty="0" smtClean="0"/>
              <a:t>Білки. Імуноглобуліни А, М, трохи білків плазми крові.</a:t>
            </a:r>
            <a:endParaRPr lang="ru-RU" sz="2000" dirty="0" smtClean="0"/>
          </a:p>
          <a:p>
            <a:pPr lvl="0"/>
            <a:r>
              <a:rPr lang="uk-UA" sz="2000" dirty="0" err="1" smtClean="0"/>
              <a:t>Муцін</a:t>
            </a:r>
            <a:r>
              <a:rPr lang="uk-UA" sz="2000" dirty="0" smtClean="0"/>
              <a:t>, </a:t>
            </a:r>
            <a:r>
              <a:rPr lang="uk-UA" sz="2000" dirty="0" err="1" smtClean="0"/>
              <a:t>мукополісахарид</a:t>
            </a:r>
            <a:r>
              <a:rPr lang="uk-UA" sz="2000" dirty="0" smtClean="0"/>
              <a:t>, що надає слині слизові властивості.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214290"/>
            <a:ext cx="1463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Слина</a:t>
            </a:r>
            <a:r>
              <a:rPr lang="uk-UA" sz="20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ea typeface="Times New Roman"/>
              </a:rPr>
              <a:t>Схеми, що ілюструють </a:t>
            </a:r>
            <a:r>
              <a:rPr lang="uk-UA" sz="2800" b="1" dirty="0" err="1" smtClean="0">
                <a:ea typeface="Times New Roman"/>
              </a:rPr>
              <a:t>безумовнорефлекторне</a:t>
            </a:r>
            <a:r>
              <a:rPr lang="uk-UA" sz="2800" b="1" dirty="0" smtClean="0">
                <a:ea typeface="Times New Roman"/>
              </a:rPr>
              <a:t> (1) та </a:t>
            </a:r>
            <a:r>
              <a:rPr lang="uk-UA" sz="2800" b="1" dirty="0" err="1" smtClean="0">
                <a:ea typeface="Times New Roman"/>
              </a:rPr>
              <a:t>умовнорефлекторне</a:t>
            </a:r>
            <a:r>
              <a:rPr lang="uk-UA" sz="2800" b="1" dirty="0" smtClean="0">
                <a:ea typeface="Times New Roman"/>
              </a:rPr>
              <a:t> (2) виділення слини</a:t>
            </a:r>
            <a:endParaRPr lang="ru-RU" sz="2800" dirty="0"/>
          </a:p>
        </p:txBody>
      </p:sp>
      <p:pic>
        <p:nvPicPr>
          <p:cNvPr id="4" name="Рисунок 3" descr="C:\Users\Кусик\Desktop\image0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35238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r="4731"/>
          <a:stretch>
            <a:fillRect/>
          </a:stretch>
        </p:blipFill>
        <p:spPr bwMode="auto">
          <a:xfrm>
            <a:off x="357158" y="285728"/>
            <a:ext cx="47149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усик\Desktop\2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928934"/>
            <a:ext cx="507209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Дякую</a:t>
            </a:r>
            <a:r>
              <a:rPr lang="uk-UA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Кусик\Desktop\Shema-shlunkovo-kyshkovogo-traktu-lyudyny-539x640.jpg"/>
          <p:cNvPicPr/>
          <p:nvPr/>
        </p:nvPicPr>
        <p:blipFill>
          <a:blip r:embed="rId2"/>
          <a:srcRect l="3082" t="2905" r="2898" b="2553"/>
          <a:stretch>
            <a:fillRect/>
          </a:stretch>
        </p:blipFill>
        <p:spPr bwMode="auto">
          <a:xfrm>
            <a:off x="1000100" y="0"/>
            <a:ext cx="664373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ЕВОЛЮЦІЯ ТРАВЛЕННЯ</a:t>
            </a:r>
            <a:endParaRPr lang="ru-RU" dirty="0"/>
          </a:p>
        </p:txBody>
      </p:sp>
      <p:pic>
        <p:nvPicPr>
          <p:cNvPr id="4" name="Рисунок 3" descr="C:\Users\Кусик\Desktop\unnamed.jpg"/>
          <p:cNvPicPr/>
          <p:nvPr/>
        </p:nvPicPr>
        <p:blipFill>
          <a:blip r:embed="rId2"/>
          <a:srcRect l="2421" t="2969" r="1913" b="3242"/>
          <a:stretch>
            <a:fillRect/>
          </a:stretch>
        </p:blipFill>
        <p:spPr bwMode="auto">
          <a:xfrm>
            <a:off x="857224" y="1285860"/>
            <a:ext cx="72866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усик\Desktop\vnutrennie-organy-chlenistonogi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14" y="3501962"/>
            <a:ext cx="6929486" cy="33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усик\Desktop\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150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4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Травні системи хордових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01122" cy="446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Будова стінки травного каналу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89506"/>
            <a:ext cx="8143932" cy="526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spc="4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ВИДИ</a:t>
            </a:r>
            <a:r>
              <a:rPr lang="uk-UA" spc="4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b="1" spc="3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ТРАВЛЕННЯ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43372" y="1000108"/>
            <a:ext cx="47149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аутолітичне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— забезпечується ферментами харчових продуктів,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симбіонтне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— забезпечується бактеріями і найпростішими, які живуть в організмі споживача їжі,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власне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— забезпечується ферментами, що синтезуються в органах травлення.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3143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4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походженням травних ферментів: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2786050" y="2143116"/>
            <a:ext cx="2000264" cy="714380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3000364" y="4214818"/>
            <a:ext cx="1357322" cy="64294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357554" y="3643314"/>
            <a:ext cx="785818" cy="71438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43306" y="285728"/>
            <a:ext cx="52864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внутрішньоклітинне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травлення, пов'язане з гідролізом поживних часточок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лізосомними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ферментами всередині клітини,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позаклітинне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(порожнинне) — гідроліз харчових часточок відбувається у порожнині травної системи,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мембранне,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 позаклітинне, яке відбувається па поверхневій мембрані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мікроворсинок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ентероцитів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кишок і здійснюється ферментами, фіксованими па цій мембрані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25003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місцем, де відбувається травлення, виділяють: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 flipV="1">
            <a:off x="2714596" y="1000108"/>
            <a:ext cx="857272" cy="224549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643174" y="3429000"/>
            <a:ext cx="85725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2321703" y="4107661"/>
            <a:ext cx="1571636" cy="78581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881</Words>
  <PresentationFormat>Экран (4:3)</PresentationFormat>
  <Paragraphs>83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Изображение Paintbrush</vt:lpstr>
      <vt:lpstr>Фізіологія системи травлення  частина 1</vt:lpstr>
      <vt:lpstr>Їжа</vt:lpstr>
      <vt:lpstr>Слайд 3</vt:lpstr>
      <vt:lpstr>ЕВОЛЮЦІЯ ТРАВЛЕННЯ</vt:lpstr>
      <vt:lpstr>Слайд 5</vt:lpstr>
      <vt:lpstr>Травні системи хордових</vt:lpstr>
      <vt:lpstr>Будова стінки травного каналу</vt:lpstr>
      <vt:lpstr>ВИДИ ТРАВЛЕННЯ</vt:lpstr>
      <vt:lpstr>Слайд 9</vt:lpstr>
      <vt:lpstr>Слайд 10</vt:lpstr>
      <vt:lpstr>Ферменти травних соків поділяють на: амілолітичні              вуглеводи ліполітичні                ліпіди протеолітичні            білки</vt:lpstr>
      <vt:lpstr>ФУНКЦІЇ ТРАВНОЇ СИСТЕМИ</vt:lpstr>
      <vt:lpstr>Секреторна клітина 1 - десмосоми;  2 - мікроворсинки;  3,4 – бічні складки; 5, 15, 16 – базальна мембрана;   6, 7, 20, 21 – ендоплазматичний ретикулюм;  8, 9, 10, 22, 23 – структури комплексу Гольджі;  11 – секреторні гранули;  12 – вихід секрету;  13 – мітохондрії;  14 – ядро;  17, 18 – рибосоми;  19 – речовини, що входять у клітину;  24 - лізосоми</vt:lpstr>
      <vt:lpstr>Слайд 14</vt:lpstr>
      <vt:lpstr>Слайд 15</vt:lpstr>
      <vt:lpstr>Секреторний процес</vt:lpstr>
      <vt:lpstr>Слайд 17</vt:lpstr>
      <vt:lpstr>Слайд 18</vt:lpstr>
      <vt:lpstr>Всмоктування поживних речовин</vt:lpstr>
      <vt:lpstr>ТРАВЛЕННЯ У РОТОВІЙ ПОРОЖНИНІ</vt:lpstr>
      <vt:lpstr>Слайд 21</vt:lpstr>
      <vt:lpstr>Слайд 22</vt:lpstr>
      <vt:lpstr>Схеми, що ілюструють безумовнорефлекторне (1) та умовнорефлекторне (2) виділення слини</vt:lpstr>
      <vt:lpstr>Слайд 24</vt:lpstr>
      <vt:lpstr>Дякую!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системи травлення 1</dc:title>
  <dc:creator>user</dc:creator>
  <cp:lastModifiedBy>Елена</cp:lastModifiedBy>
  <cp:revision>17</cp:revision>
  <dcterms:created xsi:type="dcterms:W3CDTF">2020-05-14T21:24:53Z</dcterms:created>
  <dcterms:modified xsi:type="dcterms:W3CDTF">2020-05-15T08:24:35Z</dcterms:modified>
</cp:coreProperties>
</file>